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5" r:id="rId3"/>
    <p:sldId id="258" r:id="rId4"/>
    <p:sldId id="265" r:id="rId5"/>
    <p:sldId id="262" r:id="rId6"/>
    <p:sldId id="263" r:id="rId7"/>
    <p:sldId id="264" r:id="rId8"/>
    <p:sldId id="266" r:id="rId9"/>
    <p:sldId id="274" r:id="rId10"/>
    <p:sldId id="271" r:id="rId11"/>
    <p:sldId id="273" r:id="rId12"/>
    <p:sldId id="272"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36"/>
    <p:restoredTop sz="94719"/>
  </p:normalViewPr>
  <p:slideViewPr>
    <p:cSldViewPr snapToGrid="0">
      <p:cViewPr varScale="1">
        <p:scale>
          <a:sx n="105" d="100"/>
          <a:sy n="105" d="100"/>
        </p:scale>
        <p:origin x="4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EB9F2-888A-634A-883B-CCA32513715E}"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324A5-8CEA-544D-BB71-AE308A2B5619}" type="slidenum">
              <a:rPr lang="en-US" smtClean="0"/>
              <a:t>‹#›</a:t>
            </a:fld>
            <a:endParaRPr lang="en-US"/>
          </a:p>
        </p:txBody>
      </p:sp>
    </p:spTree>
    <p:extLst>
      <p:ext uri="{BB962C8B-B14F-4D97-AF65-F5344CB8AC3E}">
        <p14:creationId xmlns:p14="http://schemas.microsoft.com/office/powerpoint/2010/main" val="183073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6324A5-8CEA-544D-BB71-AE308A2B5619}" type="slidenum">
              <a:rPr lang="en-US" smtClean="0"/>
              <a:t>1</a:t>
            </a:fld>
            <a:endParaRPr lang="en-US"/>
          </a:p>
        </p:txBody>
      </p:sp>
    </p:spTree>
    <p:extLst>
      <p:ext uri="{BB962C8B-B14F-4D97-AF65-F5344CB8AC3E}">
        <p14:creationId xmlns:p14="http://schemas.microsoft.com/office/powerpoint/2010/main" val="2527229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usiness handshake">
            <a:extLst>
              <a:ext uri="{FF2B5EF4-FFF2-40B4-BE49-F238E27FC236}">
                <a16:creationId xmlns:a16="http://schemas.microsoft.com/office/drawing/2014/main" id="{07A70D2F-4A17-FA75-5E72-299853BBEFF9}"/>
              </a:ext>
            </a:extLst>
          </p:cNvPr>
          <p:cNvPicPr>
            <a:picLocks noChangeAspect="1"/>
          </p:cNvPicPr>
          <p:nvPr userDrawn="1"/>
        </p:nvPicPr>
        <p:blipFill>
          <a:blip r:embed="rId2">
            <a:extLst>
              <a:ext uri="{28A0092B-C50C-407E-A947-70E740481C1C}">
                <a14:useLocalDpi xmlns:a14="http://schemas.microsoft.com/office/drawing/2010/main" val="0"/>
              </a:ext>
            </a:extLst>
          </a:blip>
          <a:srcRect b="25731"/>
          <a:stretch>
            <a:fillRect/>
          </a:stretch>
        </p:blipFill>
        <p:spPr>
          <a:xfrm>
            <a:off x="0" y="-21161"/>
            <a:ext cx="12192000" cy="6035040"/>
          </a:xfrm>
          <a:prstGeom prst="rect">
            <a:avLst/>
          </a:prstGeom>
        </p:spPr>
      </p:pic>
      <p:sp>
        <p:nvSpPr>
          <p:cNvPr id="2" name="Title 1">
            <a:extLst>
              <a:ext uri="{FF2B5EF4-FFF2-40B4-BE49-F238E27FC236}">
                <a16:creationId xmlns:a16="http://schemas.microsoft.com/office/drawing/2014/main" id="{66A176ED-3FF3-F2CD-F3D3-848478A9D9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9" name="Rectangle 8">
            <a:extLst>
              <a:ext uri="{FF2B5EF4-FFF2-40B4-BE49-F238E27FC236}">
                <a16:creationId xmlns:a16="http://schemas.microsoft.com/office/drawing/2014/main" id="{7E835443-3973-F3E7-78E4-C1B85214688E}"/>
              </a:ext>
            </a:extLst>
          </p:cNvPr>
          <p:cNvSpPr/>
          <p:nvPr userDrawn="1"/>
        </p:nvSpPr>
        <p:spPr>
          <a:xfrm>
            <a:off x="6796215" y="-21160"/>
            <a:ext cx="4627145" cy="415864"/>
          </a:xfrm>
          <a:prstGeom prst="rect">
            <a:avLst/>
          </a:prstGeom>
          <a:solidFill>
            <a:srgbClr val="28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780C9F-55C1-4621-AE5B-504B351B7DC0}"/>
              </a:ext>
            </a:extLst>
          </p:cNvPr>
          <p:cNvSpPr txBox="1"/>
          <p:nvPr userDrawn="1"/>
        </p:nvSpPr>
        <p:spPr>
          <a:xfrm>
            <a:off x="6796215" y="74141"/>
            <a:ext cx="4604952" cy="215444"/>
          </a:xfrm>
          <a:prstGeom prst="rect">
            <a:avLst/>
          </a:prstGeom>
          <a:noFill/>
        </p:spPr>
        <p:txBody>
          <a:bodyPr wrap="square">
            <a:spAutoFit/>
          </a:bodyPr>
          <a:lstStyle/>
          <a:p>
            <a:pPr algn="ctr">
              <a:spcAft>
                <a:spcPts val="338"/>
              </a:spcAft>
              <a:buNone/>
            </a:pPr>
            <a:r>
              <a:rPr lang="en-US" sz="800" b="0" i="0" spc="6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LIFESTYLE MEDICINE AND AUDIOLOGY</a:t>
            </a:r>
          </a:p>
        </p:txBody>
      </p:sp>
    </p:spTree>
    <p:extLst>
      <p:ext uri="{BB962C8B-B14F-4D97-AF65-F5344CB8AC3E}">
        <p14:creationId xmlns:p14="http://schemas.microsoft.com/office/powerpoint/2010/main" val="83487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200DA-EC56-AD52-B061-90C47380D5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86C6BC-8701-A162-5CE8-64E8DF11E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ACA655-93E5-5D5A-3F66-096A5F579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522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0C1BC2-843B-9CCB-9DB7-24371A2D1E5D}"/>
              </a:ext>
            </a:extLst>
          </p:cNvPr>
          <p:cNvSpPr>
            <a:spLocks noGrp="1"/>
          </p:cNvSpPr>
          <p:nvPr>
            <p:ph type="pic" sz="quarter" idx="11"/>
          </p:nvPr>
        </p:nvSpPr>
        <p:spPr>
          <a:xfrm>
            <a:off x="0" y="0"/>
            <a:ext cx="12192000" cy="6111875"/>
          </a:xfrm>
        </p:spPr>
        <p:txBody>
          <a:bodyPr/>
          <a:lstStyle/>
          <a:p>
            <a:endParaRPr lang="en-US"/>
          </a:p>
        </p:txBody>
      </p:sp>
      <p:sp>
        <p:nvSpPr>
          <p:cNvPr id="2" name="Title 1">
            <a:extLst>
              <a:ext uri="{FF2B5EF4-FFF2-40B4-BE49-F238E27FC236}">
                <a16:creationId xmlns:a16="http://schemas.microsoft.com/office/drawing/2014/main" id="{6FB4C81A-623E-16C4-6496-C757840465B0}"/>
              </a:ext>
            </a:extLst>
          </p:cNvPr>
          <p:cNvSpPr>
            <a:spLocks noGrp="1"/>
          </p:cNvSpPr>
          <p:nvPr>
            <p:ph type="title"/>
          </p:nvPr>
        </p:nvSpPr>
        <p:spPr>
          <a:xfrm>
            <a:off x="838200" y="1592563"/>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807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689E-8383-DDE3-6AC5-7410EBEE1ADE}"/>
              </a:ext>
            </a:extLst>
          </p:cNvPr>
          <p:cNvSpPr>
            <a:spLocks noGrp="1"/>
          </p:cNvSpPr>
          <p:nvPr>
            <p:ph type="title"/>
          </p:nvPr>
        </p:nvSpPr>
        <p:spPr>
          <a:xfrm>
            <a:off x="838200" y="365125"/>
            <a:ext cx="10515600"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BB52251B-C0D3-8473-84C7-633C4DDA7A68}"/>
              </a:ext>
            </a:extLst>
          </p:cNvPr>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A5EEEA8-F914-D1C0-7B1A-A325CB30F2E3}"/>
              </a:ext>
            </a:extLst>
          </p:cNvPr>
          <p:cNvSpPr/>
          <p:nvPr userDrawn="1"/>
        </p:nvSpPr>
        <p:spPr>
          <a:xfrm>
            <a:off x="6726655" y="0"/>
            <a:ext cx="4627145" cy="415864"/>
          </a:xfrm>
          <a:prstGeom prst="rect">
            <a:avLst/>
          </a:prstGeom>
          <a:solidFill>
            <a:srgbClr val="28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84A2CE-1D3D-D67E-96C5-0574AD039629}"/>
              </a:ext>
            </a:extLst>
          </p:cNvPr>
          <p:cNvSpPr txBox="1"/>
          <p:nvPr userDrawn="1"/>
        </p:nvSpPr>
        <p:spPr>
          <a:xfrm>
            <a:off x="6726655" y="95301"/>
            <a:ext cx="4604952" cy="215444"/>
          </a:xfrm>
          <a:prstGeom prst="rect">
            <a:avLst/>
          </a:prstGeom>
          <a:noFill/>
        </p:spPr>
        <p:txBody>
          <a:bodyPr wrap="square">
            <a:spAutoFit/>
          </a:bodyPr>
          <a:lstStyle/>
          <a:p>
            <a:pPr algn="ctr">
              <a:spcAft>
                <a:spcPts val="338"/>
              </a:spcAft>
              <a:buNone/>
            </a:pPr>
            <a:r>
              <a:rPr lang="en-US" sz="800" b="0" i="0" spc="6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LIFESTYLE MEDICINE AND AUDIOLOGY</a:t>
            </a:r>
          </a:p>
        </p:txBody>
      </p:sp>
    </p:spTree>
    <p:extLst>
      <p:ext uri="{BB962C8B-B14F-4D97-AF65-F5344CB8AC3E}">
        <p14:creationId xmlns:p14="http://schemas.microsoft.com/office/powerpoint/2010/main" val="388938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F5A4-5C75-4D1D-3F80-94D9FEC94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333735-5565-4EAE-79C8-5D36C8857B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56637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A54B-ED47-A0B2-C19C-C1146EFF81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1CAA0-5CEB-D188-ACA0-2F63826776D8}"/>
              </a:ext>
            </a:extLst>
          </p:cNvPr>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12D73A-18C9-F930-CA3F-618AAA168140}"/>
              </a:ext>
            </a:extLst>
          </p:cNvPr>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791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D7C5-9DF4-8170-F43B-F91A4D62E1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6AD253-27DE-518C-DEDF-A4A804908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6BA844-5811-EB72-B1A2-50EC1E571DA6}"/>
              </a:ext>
            </a:extLst>
          </p:cNvPr>
          <p:cNvSpPr>
            <a:spLocks noGrp="1"/>
          </p:cNvSpPr>
          <p:nvPr>
            <p:ph sz="half" idx="2"/>
          </p:nvPr>
        </p:nvSpPr>
        <p:spPr>
          <a:xfrm>
            <a:off x="839788" y="2505075"/>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D570C58-1A48-BEC1-708F-1EE7513DE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600203-F7DD-3112-FA82-9B64A96F02C4}"/>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276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5048-5E03-3A61-0D2C-4A9D95D27B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6932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9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DAD0-FF2B-5161-E34C-DE91A06F06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BFB855-F18A-5E7F-1E27-EB1F600FB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AFB2BE-0C2B-F4A4-409C-4D584163F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123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8546C-DFFC-D06F-E5D2-49185D76D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2E948A29-1752-90C9-AE5B-498F6426B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11" name="Picture 10" descr="A logo with blue text&#10;&#10;AI-generated content may be incorrect.">
            <a:extLst>
              <a:ext uri="{FF2B5EF4-FFF2-40B4-BE49-F238E27FC236}">
                <a16:creationId xmlns:a16="http://schemas.microsoft.com/office/drawing/2014/main" id="{750310D3-03A9-2880-6D61-2FBED72F71D9}"/>
              </a:ext>
            </a:extLst>
          </p:cNvPr>
          <p:cNvPicPr>
            <a:picLocks noChangeAspect="1"/>
          </p:cNvPicPr>
          <p:nvPr userDrawn="1"/>
        </p:nvPicPr>
        <p:blipFill>
          <a:blip r:embed="rId12">
            <a:extLst>
              <a:ext uri="{28A0092B-C50C-407E-A947-70E740481C1C}">
                <a14:useLocalDpi xmlns:a14="http://schemas.microsoft.com/office/drawing/2010/main" val="0"/>
              </a:ext>
            </a:extLst>
          </a:blip>
          <a:srcRect l="-2" r="61899"/>
          <a:stretch>
            <a:fillRect/>
          </a:stretch>
        </p:blipFill>
        <p:spPr>
          <a:xfrm>
            <a:off x="10850880" y="5947550"/>
            <a:ext cx="502920" cy="1019929"/>
          </a:xfrm>
          <a:prstGeom prst="rect">
            <a:avLst/>
          </a:prstGeom>
        </p:spPr>
      </p:pic>
      <p:cxnSp>
        <p:nvCxnSpPr>
          <p:cNvPr id="13" name="Straight Connector 12">
            <a:extLst>
              <a:ext uri="{FF2B5EF4-FFF2-40B4-BE49-F238E27FC236}">
                <a16:creationId xmlns:a16="http://schemas.microsoft.com/office/drawing/2014/main" id="{894A61A7-5A4A-AEDC-9C09-86CEFF15EC39}"/>
              </a:ext>
            </a:extLst>
          </p:cNvPr>
          <p:cNvCxnSpPr/>
          <p:nvPr userDrawn="1"/>
        </p:nvCxnSpPr>
        <p:spPr>
          <a:xfrm>
            <a:off x="10850880" y="6344398"/>
            <a:ext cx="0" cy="25175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 red and black logo&#10;&#10;AI-generated content may be incorrect.">
            <a:extLst>
              <a:ext uri="{FF2B5EF4-FFF2-40B4-BE49-F238E27FC236}">
                <a16:creationId xmlns:a16="http://schemas.microsoft.com/office/drawing/2014/main" id="{49FAA747-66A2-6BFA-6A7A-918D047F01C2}"/>
              </a:ext>
            </a:extLst>
          </p:cNvPr>
          <p:cNvPicPr>
            <a:picLocks noChangeAspect="1"/>
          </p:cNvPicPr>
          <p:nvPr userDrawn="1"/>
        </p:nvPicPr>
        <p:blipFill>
          <a:blip r:embed="rId13">
            <a:extLst>
              <a:ext uri="{28A0092B-C50C-407E-A947-70E740481C1C}">
                <a14:useLocalDpi xmlns:a14="http://schemas.microsoft.com/office/drawing/2010/main" val="0"/>
              </a:ext>
            </a:extLst>
          </a:blip>
          <a:srcRect r="63331"/>
          <a:stretch>
            <a:fillRect/>
          </a:stretch>
        </p:blipFill>
        <p:spPr>
          <a:xfrm>
            <a:off x="10510255" y="6356350"/>
            <a:ext cx="274320" cy="251759"/>
          </a:xfrm>
          <a:prstGeom prst="rect">
            <a:avLst/>
          </a:prstGeom>
        </p:spPr>
      </p:pic>
    </p:spTree>
    <p:extLst>
      <p:ext uri="{BB962C8B-B14F-4D97-AF65-F5344CB8AC3E}">
        <p14:creationId xmlns:p14="http://schemas.microsoft.com/office/powerpoint/2010/main" val="2295819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b="0" i="0" kern="1200">
          <a:solidFill>
            <a:srgbClr val="FF0000"/>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F6AB-7D4D-4E6F-DA18-087060749D0E}"/>
              </a:ext>
            </a:extLst>
          </p:cNvPr>
          <p:cNvSpPr>
            <a:spLocks noGrp="1"/>
          </p:cNvSpPr>
          <p:nvPr>
            <p:ph type="ctrTitle"/>
          </p:nvPr>
        </p:nvSpPr>
        <p:spPr>
          <a:xfrm>
            <a:off x="1524000" y="1666061"/>
            <a:ext cx="9144000" cy="2387600"/>
          </a:xfrm>
        </p:spPr>
        <p:txBody>
          <a:bodyPr>
            <a:normAutofit/>
          </a:bodyPr>
          <a:lstStyle/>
          <a:p>
            <a:r>
              <a:rPr lang="en-US" sz="4400" dirty="0"/>
              <a:t>Why a Lifestyle Medicine Physician (LMP) – Audiologist Partnership?</a:t>
            </a:r>
          </a:p>
        </p:txBody>
      </p:sp>
      <p:pic>
        <p:nvPicPr>
          <p:cNvPr id="5" name="Picture 4" descr="A black background with blue and grey text&#10;&#10;AI-generated content may be incorrect.">
            <a:extLst>
              <a:ext uri="{FF2B5EF4-FFF2-40B4-BE49-F238E27FC236}">
                <a16:creationId xmlns:a16="http://schemas.microsoft.com/office/drawing/2014/main" id="{137116ED-2D7A-0749-0431-EF26D7F50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spTree>
    <p:extLst>
      <p:ext uri="{BB962C8B-B14F-4D97-AF65-F5344CB8AC3E}">
        <p14:creationId xmlns:p14="http://schemas.microsoft.com/office/powerpoint/2010/main" val="155338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C935-40A9-DFF6-EC77-E2523738E60B}"/>
              </a:ext>
            </a:extLst>
          </p:cNvPr>
          <p:cNvSpPr>
            <a:spLocks noGrp="1"/>
          </p:cNvSpPr>
          <p:nvPr>
            <p:ph type="title"/>
          </p:nvPr>
        </p:nvSpPr>
        <p:spPr/>
        <p:txBody>
          <a:bodyPr/>
          <a:lstStyle/>
          <a:p>
            <a:r>
              <a:rPr lang="en-US" dirty="0"/>
              <a:t>Sample Workflow</a:t>
            </a:r>
          </a:p>
        </p:txBody>
      </p:sp>
      <p:sp>
        <p:nvSpPr>
          <p:cNvPr id="3" name="Content Placeholder 2">
            <a:extLst>
              <a:ext uri="{FF2B5EF4-FFF2-40B4-BE49-F238E27FC236}">
                <a16:creationId xmlns:a16="http://schemas.microsoft.com/office/drawing/2014/main" id="{D93CA01D-F8C4-52A1-1D01-DB4635AFDC87}"/>
              </a:ext>
            </a:extLst>
          </p:cNvPr>
          <p:cNvSpPr>
            <a:spLocks noGrp="1"/>
          </p:cNvSpPr>
          <p:nvPr>
            <p:ph idx="1"/>
          </p:nvPr>
        </p:nvSpPr>
        <p:spPr>
          <a:xfrm>
            <a:off x="838200" y="1619679"/>
            <a:ext cx="6172200" cy="4351338"/>
          </a:xfrm>
        </p:spPr>
        <p:txBody>
          <a:bodyPr>
            <a:normAutofit fontScale="92500"/>
          </a:bodyPr>
          <a:lstStyle/>
          <a:p>
            <a:pPr marL="457200" indent="-457200">
              <a:buFont typeface="+mj-lt"/>
              <a:buAutoNum type="arabicParenR"/>
            </a:pPr>
            <a:r>
              <a:rPr lang="en-US" dirty="0"/>
              <a:t>Patient Visit at Lifestyle Medicine Clinic</a:t>
            </a:r>
          </a:p>
          <a:p>
            <a:pPr marL="457200" indent="-457200">
              <a:buFont typeface="+mj-lt"/>
              <a:buAutoNum type="arabicParenR"/>
            </a:pPr>
            <a:r>
              <a:rPr lang="en-US" dirty="0"/>
              <a:t>Digital Hearing Screening/Self-report Administered</a:t>
            </a:r>
          </a:p>
          <a:p>
            <a:pPr marL="457200" indent="-457200">
              <a:buFont typeface="+mj-lt"/>
              <a:buAutoNum type="arabicParenR"/>
            </a:pPr>
            <a:r>
              <a:rPr lang="en-US" dirty="0"/>
              <a:t>Screening Results Reviewed by LMP</a:t>
            </a:r>
          </a:p>
          <a:p>
            <a:pPr marL="457200" indent="-457200">
              <a:buFont typeface="+mj-lt"/>
              <a:buAutoNum type="arabicParenR"/>
            </a:pPr>
            <a:r>
              <a:rPr lang="en-US" dirty="0"/>
              <a:t>If needed -  Referral Sent to Local Audiologist</a:t>
            </a:r>
          </a:p>
          <a:p>
            <a:pPr marL="457200" indent="-457200">
              <a:buFont typeface="+mj-lt"/>
              <a:buAutoNum type="arabicParenR"/>
            </a:pPr>
            <a:r>
              <a:rPr lang="en-US" dirty="0"/>
              <a:t>Audiologist Completes Diagnostic Evaluation</a:t>
            </a:r>
          </a:p>
          <a:p>
            <a:pPr marL="457200" indent="-457200">
              <a:buFont typeface="+mj-lt"/>
              <a:buAutoNum type="arabicParenR"/>
            </a:pPr>
            <a:r>
              <a:rPr lang="en-US" dirty="0"/>
              <a:t>Care Report Shared with LMP</a:t>
            </a:r>
          </a:p>
          <a:p>
            <a:pPr marL="457200" indent="-457200">
              <a:buFont typeface="+mj-lt"/>
              <a:buAutoNum type="arabicParenR"/>
            </a:pPr>
            <a:r>
              <a:rPr lang="en-US" dirty="0"/>
              <a:t>Individual’s (patient) Lifestyle Plan Adjusted (if applicable)</a:t>
            </a:r>
          </a:p>
        </p:txBody>
      </p:sp>
      <p:pic>
        <p:nvPicPr>
          <p:cNvPr id="4" name="Picture 3" descr="A black background with blue and grey text&#10;&#10;AI-generated content may be incorrect.">
            <a:extLst>
              <a:ext uri="{FF2B5EF4-FFF2-40B4-BE49-F238E27FC236}">
                <a16:creationId xmlns:a16="http://schemas.microsoft.com/office/drawing/2014/main" id="{A56F037B-473D-B99B-C033-3A1AC2165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A person wearing headphones and smiling&#10;&#10;AI-generated content may be incorrect.">
            <a:extLst>
              <a:ext uri="{FF2B5EF4-FFF2-40B4-BE49-F238E27FC236}">
                <a16:creationId xmlns:a16="http://schemas.microsoft.com/office/drawing/2014/main" id="{B293BEAD-CDA3-4991-1A59-5D0AF9F513F3}"/>
              </a:ext>
            </a:extLst>
          </p:cNvPr>
          <p:cNvPicPr>
            <a:picLocks noChangeAspect="1"/>
          </p:cNvPicPr>
          <p:nvPr/>
        </p:nvPicPr>
        <p:blipFill>
          <a:blip r:embed="rId3">
            <a:extLst>
              <a:ext uri="{28A0092B-C50C-407E-A947-70E740481C1C}">
                <a14:useLocalDpi xmlns:a14="http://schemas.microsoft.com/office/drawing/2010/main" val="0"/>
              </a:ext>
            </a:extLst>
          </a:blip>
          <a:srcRect l="8173" r="8173"/>
          <a:stretch>
            <a:fillRect/>
          </a:stretch>
        </p:blipFill>
        <p:spPr>
          <a:xfrm>
            <a:off x="7056120" y="1619679"/>
            <a:ext cx="4297680" cy="3551973"/>
          </a:xfrm>
          <a:prstGeom prst="rect">
            <a:avLst/>
          </a:prstGeom>
        </p:spPr>
      </p:pic>
    </p:spTree>
    <p:extLst>
      <p:ext uri="{BB962C8B-B14F-4D97-AF65-F5344CB8AC3E}">
        <p14:creationId xmlns:p14="http://schemas.microsoft.com/office/powerpoint/2010/main" val="409601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F367-ED09-C614-7EAE-1EF8F45A4A2C}"/>
              </a:ext>
            </a:extLst>
          </p:cNvPr>
          <p:cNvSpPr>
            <a:spLocks noGrp="1"/>
          </p:cNvSpPr>
          <p:nvPr>
            <p:ph type="title"/>
          </p:nvPr>
        </p:nvSpPr>
        <p:spPr/>
        <p:txBody>
          <a:bodyPr/>
          <a:lstStyle/>
          <a:p>
            <a:r>
              <a:rPr lang="en-US" dirty="0"/>
              <a:t>Getting started</a:t>
            </a:r>
          </a:p>
        </p:txBody>
      </p:sp>
      <p:sp>
        <p:nvSpPr>
          <p:cNvPr id="3" name="Content Placeholder 2">
            <a:extLst>
              <a:ext uri="{FF2B5EF4-FFF2-40B4-BE49-F238E27FC236}">
                <a16:creationId xmlns:a16="http://schemas.microsoft.com/office/drawing/2014/main" id="{E5186687-94AF-3A31-95BD-8500B67583A1}"/>
              </a:ext>
            </a:extLst>
          </p:cNvPr>
          <p:cNvSpPr>
            <a:spLocks noGrp="1"/>
          </p:cNvSpPr>
          <p:nvPr>
            <p:ph idx="1"/>
          </p:nvPr>
        </p:nvSpPr>
        <p:spPr>
          <a:xfrm>
            <a:off x="838201" y="1520825"/>
            <a:ext cx="6592330" cy="4351338"/>
          </a:xfrm>
        </p:spPr>
        <p:txBody>
          <a:bodyPr>
            <a:normAutofit lnSpcReduction="10000"/>
          </a:bodyPr>
          <a:lstStyle/>
          <a:p>
            <a:pPr marL="457200" indent="-457200">
              <a:buFont typeface="+mj-lt"/>
              <a:buAutoNum type="arabicParenR"/>
            </a:pPr>
            <a:r>
              <a:rPr lang="en-US" dirty="0"/>
              <a:t>Add a question about hearing loss and getting a hearing screening to your in-take interview (add it to your EMR workflow)</a:t>
            </a:r>
          </a:p>
          <a:p>
            <a:pPr marL="457200" indent="-457200">
              <a:buFont typeface="+mj-lt"/>
              <a:buAutoNum type="arabicParenR"/>
            </a:pPr>
            <a:r>
              <a:rPr lang="en-US" dirty="0"/>
              <a:t>“</a:t>
            </a:r>
            <a:r>
              <a:rPr lang="en-US" i="1" dirty="0"/>
              <a:t>The US Academy of ENT Surgeons recommends that all adults over age 50 get a periodic hearing test. Have you had a hearing test in the past year?”</a:t>
            </a:r>
          </a:p>
          <a:p>
            <a:pPr marL="457200" indent="-457200">
              <a:buFont typeface="+mj-lt"/>
              <a:buAutoNum type="arabicParenR"/>
            </a:pPr>
            <a:r>
              <a:rPr lang="en-US" dirty="0"/>
              <a:t>Encourage individuals to take worksheets/flyers home</a:t>
            </a:r>
          </a:p>
          <a:p>
            <a:pPr marL="457200" indent="-457200">
              <a:buFont typeface="+mj-lt"/>
              <a:buAutoNum type="arabicParenR"/>
            </a:pPr>
            <a:r>
              <a:rPr lang="en-US" dirty="0"/>
              <a:t>Encourage self-testing and self-assessment of hearing</a:t>
            </a:r>
          </a:p>
        </p:txBody>
      </p:sp>
      <p:pic>
        <p:nvPicPr>
          <p:cNvPr id="4" name="Picture 3" descr="A black background with blue and grey text&#10;&#10;AI-generated content may be incorrect.">
            <a:extLst>
              <a:ext uri="{FF2B5EF4-FFF2-40B4-BE49-F238E27FC236}">
                <a16:creationId xmlns:a16="http://schemas.microsoft.com/office/drawing/2014/main" id="{EF9A4D54-6FFC-CA57-8077-649C18C16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A doctor holding a tablet&#10;&#10;AI-generated content may be incorrect.">
            <a:extLst>
              <a:ext uri="{FF2B5EF4-FFF2-40B4-BE49-F238E27FC236}">
                <a16:creationId xmlns:a16="http://schemas.microsoft.com/office/drawing/2014/main" id="{3AB29F01-58C0-0B37-3B9F-4B1A14C03DDA}"/>
              </a:ext>
            </a:extLst>
          </p:cNvPr>
          <p:cNvPicPr>
            <a:picLocks noChangeAspect="1"/>
          </p:cNvPicPr>
          <p:nvPr/>
        </p:nvPicPr>
        <p:blipFill>
          <a:blip r:embed="rId3">
            <a:extLst>
              <a:ext uri="{28A0092B-C50C-407E-A947-70E740481C1C}">
                <a14:useLocalDpi xmlns:a14="http://schemas.microsoft.com/office/drawing/2010/main" val="0"/>
              </a:ext>
            </a:extLst>
          </a:blip>
          <a:srcRect l="22508" t="8660" r="22508" b="8660"/>
          <a:stretch>
            <a:fillRect/>
          </a:stretch>
        </p:blipFill>
        <p:spPr>
          <a:xfrm>
            <a:off x="7686932" y="1520825"/>
            <a:ext cx="3657600" cy="3657600"/>
          </a:xfrm>
          <a:prstGeom prst="rect">
            <a:avLst/>
          </a:prstGeom>
        </p:spPr>
      </p:pic>
    </p:spTree>
    <p:extLst>
      <p:ext uri="{BB962C8B-B14F-4D97-AF65-F5344CB8AC3E}">
        <p14:creationId xmlns:p14="http://schemas.microsoft.com/office/powerpoint/2010/main" val="71822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3665-2923-69A5-537E-0A8CF9E26C3C}"/>
              </a:ext>
            </a:extLst>
          </p:cNvPr>
          <p:cNvSpPr>
            <a:spLocks noGrp="1"/>
          </p:cNvSpPr>
          <p:nvPr>
            <p:ph type="title"/>
          </p:nvPr>
        </p:nvSpPr>
        <p:spPr/>
        <p:txBody>
          <a:bodyPr/>
          <a:lstStyle/>
          <a:p>
            <a:r>
              <a:rPr lang="en-US" dirty="0"/>
              <a:t>Helpful Resources for Your Practice</a:t>
            </a:r>
          </a:p>
        </p:txBody>
      </p:sp>
      <p:pic>
        <p:nvPicPr>
          <p:cNvPr id="4" name="Picture 3" descr="A black background with blue and grey text&#10;&#10;AI-generated content may be incorrect.">
            <a:extLst>
              <a:ext uri="{FF2B5EF4-FFF2-40B4-BE49-F238E27FC236}">
                <a16:creationId xmlns:a16="http://schemas.microsoft.com/office/drawing/2014/main" id="{4DA45B82-5E40-BBA3-DB06-70E062BF6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grpSp>
        <p:nvGrpSpPr>
          <p:cNvPr id="15" name="Group 14">
            <a:extLst>
              <a:ext uri="{FF2B5EF4-FFF2-40B4-BE49-F238E27FC236}">
                <a16:creationId xmlns:a16="http://schemas.microsoft.com/office/drawing/2014/main" id="{4A499C5B-0408-1839-3B7A-C92590A269E5}"/>
              </a:ext>
            </a:extLst>
          </p:cNvPr>
          <p:cNvGrpSpPr/>
          <p:nvPr/>
        </p:nvGrpSpPr>
        <p:grpSpPr>
          <a:xfrm>
            <a:off x="3037335" y="1614438"/>
            <a:ext cx="5312789" cy="4403714"/>
            <a:chOff x="3447393" y="-445177"/>
            <a:chExt cx="9249879" cy="7667125"/>
          </a:xfrm>
        </p:grpSpPr>
        <p:pic>
          <p:nvPicPr>
            <p:cNvPr id="8" name="Picture 7" descr="A person cooking in a kitchen&#10;&#10;AI-generated content may be incorrect.">
              <a:extLst>
                <a:ext uri="{FF2B5EF4-FFF2-40B4-BE49-F238E27FC236}">
                  <a16:creationId xmlns:a16="http://schemas.microsoft.com/office/drawing/2014/main" id="{55D4310C-2970-9BDB-BCAD-426355E6D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018">
              <a:off x="3447393" y="0"/>
              <a:ext cx="5297214" cy="6858000"/>
            </a:xfrm>
            <a:prstGeom prst="rect">
              <a:avLst/>
            </a:prstGeom>
            <a:ln>
              <a:solidFill>
                <a:schemeClr val="bg2">
                  <a:lumMod val="90000"/>
                </a:schemeClr>
              </a:solidFill>
            </a:ln>
          </p:spPr>
        </p:pic>
        <p:pic>
          <p:nvPicPr>
            <p:cNvPr id="12" name="Picture 11" descr="A medical information page with text and images&#10;&#10;AI-generated content may be incorrect.">
              <a:extLst>
                <a:ext uri="{FF2B5EF4-FFF2-40B4-BE49-F238E27FC236}">
                  <a16:creationId xmlns:a16="http://schemas.microsoft.com/office/drawing/2014/main" id="{252F3DD8-5549-DC55-3FAD-A33B5B3CF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409" y="-445177"/>
              <a:ext cx="5301936" cy="6858000"/>
            </a:xfrm>
            <a:prstGeom prst="rect">
              <a:avLst/>
            </a:prstGeom>
            <a:ln>
              <a:solidFill>
                <a:schemeClr val="bg2">
                  <a:lumMod val="90000"/>
                </a:schemeClr>
              </a:solidFill>
            </a:ln>
          </p:spPr>
        </p:pic>
        <p:pic>
          <p:nvPicPr>
            <p:cNvPr id="14" name="Picture 13" descr="A group of people smiling and taking a selfie&#10;&#10;AI-generated content may be incorrect.">
              <a:extLst>
                <a:ext uri="{FF2B5EF4-FFF2-40B4-BE49-F238E27FC236}">
                  <a16:creationId xmlns:a16="http://schemas.microsoft.com/office/drawing/2014/main" id="{7FDA7105-8608-531D-ECE0-8FDE8FADA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2490">
              <a:off x="7395336" y="363948"/>
              <a:ext cx="5301936" cy="6858000"/>
            </a:xfrm>
            <a:prstGeom prst="rect">
              <a:avLst/>
            </a:prstGeom>
            <a:ln>
              <a:solidFill>
                <a:schemeClr val="bg2">
                  <a:lumMod val="90000"/>
                </a:schemeClr>
              </a:solidFill>
            </a:ln>
          </p:spPr>
        </p:pic>
      </p:grpSp>
      <p:pic>
        <p:nvPicPr>
          <p:cNvPr id="10" name="Picture 9" descr="A doctor with stethoscope around his neck&#10;&#10;AI-generated content may be incorrect.">
            <a:extLst>
              <a:ext uri="{FF2B5EF4-FFF2-40B4-BE49-F238E27FC236}">
                <a16:creationId xmlns:a16="http://schemas.microsoft.com/office/drawing/2014/main" id="{53102B40-7E1C-EED2-5CA9-8B2FD48E1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1546">
            <a:off x="8068480" y="1421639"/>
            <a:ext cx="1827657" cy="4196299"/>
          </a:xfrm>
          <a:prstGeom prst="rect">
            <a:avLst/>
          </a:prstGeom>
          <a:ln>
            <a:solidFill>
              <a:schemeClr val="bg2">
                <a:lumMod val="90000"/>
              </a:schemeClr>
            </a:solidFill>
          </a:ln>
        </p:spPr>
      </p:pic>
    </p:spTree>
    <p:extLst>
      <p:ext uri="{BB962C8B-B14F-4D97-AF65-F5344CB8AC3E}">
        <p14:creationId xmlns:p14="http://schemas.microsoft.com/office/powerpoint/2010/main" val="330323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A8294-B737-24FA-7BFF-8D9AB0AD2DF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A89235A-2CAA-7041-F88E-95B582F822FB}"/>
              </a:ext>
            </a:extLst>
          </p:cNvPr>
          <p:cNvSpPr>
            <a:spLocks noGrp="1"/>
          </p:cNvSpPr>
          <p:nvPr>
            <p:ph idx="1"/>
          </p:nvPr>
        </p:nvSpPr>
        <p:spPr/>
        <p:txBody>
          <a:bodyPr>
            <a:normAutofit/>
          </a:bodyPr>
          <a:lstStyle/>
          <a:p>
            <a:r>
              <a:rPr lang="en-US" dirty="0"/>
              <a:t>Lin, F. R., Metter, E. J., O'Brien, R. J., Resnick, S. M., </a:t>
            </a:r>
            <a:r>
              <a:rPr lang="en-US" dirty="0" err="1"/>
              <a:t>Zonderman</a:t>
            </a:r>
            <a:r>
              <a:rPr lang="en-US" dirty="0"/>
              <a:t>, A. B., &amp; Ferrucci, L. (2011). Hearing loss and incident dementia. Archives of Neurology, 68(2), </a:t>
            </a:r>
          </a:p>
          <a:p>
            <a:r>
              <a:rPr lang="en-US" dirty="0"/>
              <a:t>Mick, P., Kawachi, I., &amp; Lin, F. R. (2014). The association between hearing loss and social isolation in older adults. Otolaryngology–Head and Neck Surgery, 150(3), 378–384.</a:t>
            </a:r>
          </a:p>
          <a:p>
            <a:r>
              <a:rPr lang="en-US" dirty="0"/>
              <a:t>Viljanen, A., </a:t>
            </a:r>
            <a:r>
              <a:rPr lang="en-US" dirty="0" err="1"/>
              <a:t>Kaprio</a:t>
            </a:r>
            <a:r>
              <a:rPr lang="en-US" dirty="0"/>
              <a:t>, J., Pyykkö, I., et al. (2009). Hearing as a predictor of falls and postural balance in older female twins. Journals of Gerontology: Series A, 64(2), 312–317.</a:t>
            </a:r>
          </a:p>
        </p:txBody>
      </p:sp>
      <p:pic>
        <p:nvPicPr>
          <p:cNvPr id="4" name="Picture 3" descr="A black background with blue and grey text&#10;&#10;AI-generated content may be incorrect.">
            <a:extLst>
              <a:ext uri="{FF2B5EF4-FFF2-40B4-BE49-F238E27FC236}">
                <a16:creationId xmlns:a16="http://schemas.microsoft.com/office/drawing/2014/main" id="{5C6A8816-92A4-463C-4A53-39867B324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spTree>
    <p:extLst>
      <p:ext uri="{BB962C8B-B14F-4D97-AF65-F5344CB8AC3E}">
        <p14:creationId xmlns:p14="http://schemas.microsoft.com/office/powerpoint/2010/main" val="1717247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other and daugher walking on the beach">
            <a:extLst>
              <a:ext uri="{FF2B5EF4-FFF2-40B4-BE49-F238E27FC236}">
                <a16:creationId xmlns:a16="http://schemas.microsoft.com/office/drawing/2014/main" id="{39D21F6B-A156-62F4-5680-866B45CED78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8101" b="8101"/>
          <a:stretch/>
        </p:blipFill>
        <p:spPr/>
      </p:pic>
      <p:sp>
        <p:nvSpPr>
          <p:cNvPr id="3" name="Title 2">
            <a:extLst>
              <a:ext uri="{FF2B5EF4-FFF2-40B4-BE49-F238E27FC236}">
                <a16:creationId xmlns:a16="http://schemas.microsoft.com/office/drawing/2014/main" id="{544F1162-4CB7-551F-D0D2-BE59BEBDEBC4}"/>
              </a:ext>
            </a:extLst>
          </p:cNvPr>
          <p:cNvSpPr>
            <a:spLocks noGrp="1"/>
          </p:cNvSpPr>
          <p:nvPr>
            <p:ph type="title"/>
          </p:nvPr>
        </p:nvSpPr>
        <p:spPr>
          <a:xfrm>
            <a:off x="739346" y="1462944"/>
            <a:ext cx="4005649" cy="1325563"/>
          </a:xfrm>
        </p:spPr>
        <p:txBody>
          <a:bodyPr>
            <a:normAutofit fontScale="90000"/>
          </a:bodyPr>
          <a:lstStyle/>
          <a:p>
            <a:r>
              <a:rPr lang="en-US" dirty="0"/>
              <a:t>What is</a:t>
            </a:r>
            <a:br>
              <a:rPr lang="en-US" dirty="0"/>
            </a:br>
            <a:r>
              <a:rPr lang="en-US" dirty="0"/>
              <a:t>age-related</a:t>
            </a:r>
            <a:br>
              <a:rPr lang="en-US" dirty="0"/>
            </a:br>
            <a:r>
              <a:rPr lang="en-US" dirty="0"/>
              <a:t>hearing loss?</a:t>
            </a:r>
          </a:p>
        </p:txBody>
      </p:sp>
      <p:pic>
        <p:nvPicPr>
          <p:cNvPr id="4" name="Picture 3" descr="A black background with blue and grey text&#10;&#10;AI-generated content may be incorrect.">
            <a:extLst>
              <a:ext uri="{FF2B5EF4-FFF2-40B4-BE49-F238E27FC236}">
                <a16:creationId xmlns:a16="http://schemas.microsoft.com/office/drawing/2014/main" id="{97B60E64-DCB5-E596-A461-19513AA3E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spTree>
    <p:extLst>
      <p:ext uri="{BB962C8B-B14F-4D97-AF65-F5344CB8AC3E}">
        <p14:creationId xmlns:p14="http://schemas.microsoft.com/office/powerpoint/2010/main" val="264941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eniors bowling team">
            <a:extLst>
              <a:ext uri="{FF2B5EF4-FFF2-40B4-BE49-F238E27FC236}">
                <a16:creationId xmlns:a16="http://schemas.microsoft.com/office/drawing/2014/main" id="{843293CE-E5FD-3FC2-E75C-AA8E94593D3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2402" b="12402"/>
          <a:stretch>
            <a:fillRect/>
          </a:stretch>
        </p:blipFill>
        <p:spPr/>
      </p:pic>
      <p:sp>
        <p:nvSpPr>
          <p:cNvPr id="2" name="Title 1">
            <a:extLst>
              <a:ext uri="{FF2B5EF4-FFF2-40B4-BE49-F238E27FC236}">
                <a16:creationId xmlns:a16="http://schemas.microsoft.com/office/drawing/2014/main" id="{BD01C498-EC3A-77D4-6CD4-929ED579D648}"/>
              </a:ext>
            </a:extLst>
          </p:cNvPr>
          <p:cNvSpPr>
            <a:spLocks noGrp="1"/>
          </p:cNvSpPr>
          <p:nvPr>
            <p:ph type="title"/>
          </p:nvPr>
        </p:nvSpPr>
        <p:spPr>
          <a:xfrm>
            <a:off x="838200" y="2325731"/>
            <a:ext cx="10515600" cy="1325563"/>
          </a:xfrm>
        </p:spPr>
        <p:txBody>
          <a:bodyPr/>
          <a:lstStyle/>
          <a:p>
            <a:r>
              <a:rPr lang="en-US" dirty="0">
                <a:solidFill>
                  <a:schemeClr val="bg1"/>
                </a:solidFill>
              </a:rPr>
              <a:t>How common is it?</a:t>
            </a:r>
          </a:p>
        </p:txBody>
      </p:sp>
      <p:pic>
        <p:nvPicPr>
          <p:cNvPr id="4" name="Picture 3" descr="A black background with blue and grey text&#10;&#10;AI-generated content may be incorrect.">
            <a:extLst>
              <a:ext uri="{FF2B5EF4-FFF2-40B4-BE49-F238E27FC236}">
                <a16:creationId xmlns:a16="http://schemas.microsoft.com/office/drawing/2014/main" id="{00E73BA7-38AB-517C-3E1B-35BB1F295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spTree>
    <p:extLst>
      <p:ext uri="{BB962C8B-B14F-4D97-AF65-F5344CB8AC3E}">
        <p14:creationId xmlns:p14="http://schemas.microsoft.com/office/powerpoint/2010/main" val="264877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5E9C-D4FB-16C5-8E81-8DDCA32F6F68}"/>
              </a:ext>
            </a:extLst>
          </p:cNvPr>
          <p:cNvSpPr>
            <a:spLocks noGrp="1"/>
          </p:cNvSpPr>
          <p:nvPr>
            <p:ph type="title"/>
          </p:nvPr>
        </p:nvSpPr>
        <p:spPr>
          <a:xfrm>
            <a:off x="838200" y="1147719"/>
            <a:ext cx="10515600" cy="1325563"/>
          </a:xfrm>
        </p:spPr>
        <p:txBody>
          <a:bodyPr/>
          <a:lstStyle/>
          <a:p>
            <a:r>
              <a:rPr lang="en-US" dirty="0"/>
              <a:t>Why is it referred to as a</a:t>
            </a:r>
            <a:br>
              <a:rPr lang="en-US" dirty="0"/>
            </a:br>
            <a:r>
              <a:rPr lang="en-US" dirty="0"/>
              <a:t>“hidden handicap”</a:t>
            </a:r>
          </a:p>
        </p:txBody>
      </p:sp>
      <p:sp>
        <p:nvSpPr>
          <p:cNvPr id="3" name="Content Placeholder 2">
            <a:extLst>
              <a:ext uri="{FF2B5EF4-FFF2-40B4-BE49-F238E27FC236}">
                <a16:creationId xmlns:a16="http://schemas.microsoft.com/office/drawing/2014/main" id="{98B91346-2BF8-6302-E1EC-FB8D087574E4}"/>
              </a:ext>
            </a:extLst>
          </p:cNvPr>
          <p:cNvSpPr>
            <a:spLocks noGrp="1"/>
          </p:cNvSpPr>
          <p:nvPr>
            <p:ph idx="1"/>
          </p:nvPr>
        </p:nvSpPr>
        <p:spPr>
          <a:xfrm>
            <a:off x="838200" y="2608219"/>
            <a:ext cx="6205151" cy="4351338"/>
          </a:xfrm>
        </p:spPr>
        <p:txBody>
          <a:bodyPr/>
          <a:lstStyle/>
          <a:p>
            <a:pPr>
              <a:buFont typeface="Wingdings" pitchFamily="2" charset="2"/>
              <a:buChar char="ü"/>
            </a:pPr>
            <a:r>
              <a:rPr lang="en-US" dirty="0"/>
              <a:t>Occurs slowly as we age</a:t>
            </a:r>
          </a:p>
          <a:p>
            <a:pPr>
              <a:buFont typeface="Wingdings" pitchFamily="2" charset="2"/>
              <a:buChar char="ü"/>
            </a:pPr>
            <a:r>
              <a:rPr lang="en-US" dirty="0"/>
              <a:t>Our knowledge of language (ability to fill in the blank) helps us compensate</a:t>
            </a:r>
          </a:p>
          <a:p>
            <a:pPr>
              <a:buFont typeface="Wingdings" pitchFamily="2" charset="2"/>
              <a:buChar char="ü"/>
            </a:pPr>
            <a:r>
              <a:rPr lang="en-US" dirty="0"/>
              <a:t>Stigma related to aging</a:t>
            </a:r>
          </a:p>
          <a:p>
            <a:pPr>
              <a:buFont typeface="Wingdings" pitchFamily="2" charset="2"/>
              <a:buChar char="ü"/>
            </a:pPr>
            <a:r>
              <a:rPr lang="en-US" dirty="0"/>
              <a:t>Easy, even normal to delay treatment</a:t>
            </a:r>
          </a:p>
        </p:txBody>
      </p:sp>
      <p:pic>
        <p:nvPicPr>
          <p:cNvPr id="4" name="Picture 3" descr="A black background with blue and grey text&#10;&#10;AI-generated content may be incorrect.">
            <a:extLst>
              <a:ext uri="{FF2B5EF4-FFF2-40B4-BE49-F238E27FC236}">
                <a16:creationId xmlns:a16="http://schemas.microsoft.com/office/drawing/2014/main" id="{3CEFB39E-4BAC-50C6-3D32-051E9C19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9" name="Picture 8" descr="Elderly man looking out the window">
            <a:extLst>
              <a:ext uri="{FF2B5EF4-FFF2-40B4-BE49-F238E27FC236}">
                <a16:creationId xmlns:a16="http://schemas.microsoft.com/office/drawing/2014/main" id="{1816EDD4-FA2A-3428-DA8F-E1698BA94E7E}"/>
              </a:ext>
            </a:extLst>
          </p:cNvPr>
          <p:cNvPicPr>
            <a:picLocks noChangeAspect="1"/>
          </p:cNvPicPr>
          <p:nvPr/>
        </p:nvPicPr>
        <p:blipFill>
          <a:blip r:embed="rId3">
            <a:extLst>
              <a:ext uri="{28A0092B-C50C-407E-A947-70E740481C1C}">
                <a14:useLocalDpi xmlns:a14="http://schemas.microsoft.com/office/drawing/2010/main" val="0"/>
              </a:ext>
            </a:extLst>
          </a:blip>
          <a:srcRect l="30588" r="14117"/>
          <a:stretch>
            <a:fillRect/>
          </a:stretch>
        </p:blipFill>
        <p:spPr>
          <a:xfrm>
            <a:off x="7056120" y="842561"/>
            <a:ext cx="4297680" cy="5006302"/>
          </a:xfrm>
          <a:prstGeom prst="rect">
            <a:avLst/>
          </a:prstGeom>
        </p:spPr>
      </p:pic>
    </p:spTree>
    <p:extLst>
      <p:ext uri="{BB962C8B-B14F-4D97-AF65-F5344CB8AC3E}">
        <p14:creationId xmlns:p14="http://schemas.microsoft.com/office/powerpoint/2010/main" val="35242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0525-D2B5-8BF5-6C23-432EE23CA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ABCA0-0CC1-DCA0-9356-18E488F8F599}"/>
              </a:ext>
            </a:extLst>
          </p:cNvPr>
          <p:cNvSpPr>
            <a:spLocks noGrp="1"/>
          </p:cNvSpPr>
          <p:nvPr>
            <p:ph type="title"/>
          </p:nvPr>
        </p:nvSpPr>
        <p:spPr/>
        <p:txBody>
          <a:bodyPr/>
          <a:lstStyle/>
          <a:p>
            <a:r>
              <a:rPr lang="en-US" dirty="0"/>
              <a:t>The Triple Threat of Untreated Hearing Loss</a:t>
            </a:r>
          </a:p>
        </p:txBody>
      </p:sp>
      <p:sp>
        <p:nvSpPr>
          <p:cNvPr id="3" name="Content Placeholder 2">
            <a:extLst>
              <a:ext uri="{FF2B5EF4-FFF2-40B4-BE49-F238E27FC236}">
                <a16:creationId xmlns:a16="http://schemas.microsoft.com/office/drawing/2014/main" id="{922651D4-D0BD-B1A9-E8BA-2B2704921292}"/>
              </a:ext>
            </a:extLst>
          </p:cNvPr>
          <p:cNvSpPr>
            <a:spLocks noGrp="1"/>
          </p:cNvSpPr>
          <p:nvPr>
            <p:ph idx="1"/>
          </p:nvPr>
        </p:nvSpPr>
        <p:spPr>
          <a:xfrm>
            <a:off x="838200" y="1663726"/>
            <a:ext cx="10515600" cy="448018"/>
          </a:xfrm>
        </p:spPr>
        <p:txBody>
          <a:bodyPr>
            <a:normAutofit/>
          </a:bodyPr>
          <a:lstStyle/>
          <a:p>
            <a:pPr marL="0" indent="0">
              <a:buNone/>
            </a:pPr>
            <a:r>
              <a:rPr lang="en-US" sz="1800" dirty="0"/>
              <a:t>Hearing loss has a negative impact on three key areas of health and well-being:</a:t>
            </a:r>
          </a:p>
        </p:txBody>
      </p:sp>
      <p:pic>
        <p:nvPicPr>
          <p:cNvPr id="4" name="Picture 3" descr="A black background with blue and grey text&#10;&#10;AI-generated content may be incorrect.">
            <a:extLst>
              <a:ext uri="{FF2B5EF4-FFF2-40B4-BE49-F238E27FC236}">
                <a16:creationId xmlns:a16="http://schemas.microsoft.com/office/drawing/2014/main" id="{D3C66386-C8D5-2CD3-CAB5-D2B4D5203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sp>
        <p:nvSpPr>
          <p:cNvPr id="8" name="TextBox 7">
            <a:extLst>
              <a:ext uri="{FF2B5EF4-FFF2-40B4-BE49-F238E27FC236}">
                <a16:creationId xmlns:a16="http://schemas.microsoft.com/office/drawing/2014/main" id="{A0D85E80-54FB-DAB9-AF15-93B04D430659}"/>
              </a:ext>
            </a:extLst>
          </p:cNvPr>
          <p:cNvSpPr txBox="1"/>
          <p:nvPr/>
        </p:nvSpPr>
        <p:spPr>
          <a:xfrm>
            <a:off x="1180074" y="2460547"/>
            <a:ext cx="10635048" cy="3416320"/>
          </a:xfrm>
          <a:prstGeom prst="rect">
            <a:avLst/>
          </a:prstGeom>
          <a:noFill/>
        </p:spPr>
        <p:txBody>
          <a:bodyPr wrap="square" numCol="3" spcCol="640080">
            <a:spAutoFit/>
          </a:bodyPr>
          <a:lstStyle/>
          <a:p>
            <a:pPr marL="228600"/>
            <a:r>
              <a:rPr lang="en-US" sz="1800" b="1" dirty="0">
                <a:latin typeface="Noto Sans" panose="020B0502040504020204" pitchFamily="34" charset="0"/>
                <a:ea typeface="Noto Sans" panose="020B0502040504020204" pitchFamily="34" charset="0"/>
                <a:cs typeface="Noto Sans" panose="020B0502040504020204" pitchFamily="34" charset="0"/>
              </a:rPr>
              <a:t>Daily communication and lifestyle. </a:t>
            </a:r>
            <a:r>
              <a:rPr lang="en-US" sz="1800" dirty="0">
                <a:latin typeface="Noto Sans" panose="020B0502040504020204" pitchFamily="34" charset="0"/>
                <a:ea typeface="Noto Sans" panose="020B0502040504020204" pitchFamily="34" charset="0"/>
                <a:cs typeface="Noto Sans" panose="020B0502040504020204" pitchFamily="34" charset="0"/>
              </a:rPr>
              <a:t>Nearly all interactions are negatively impacted by hearing loss. This often leads to a less vigorous and active lifestyle. </a:t>
            </a: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endParaRPr lang="en-US" sz="1800" dirty="0">
              <a:latin typeface="Noto Sans" panose="020B0502040504020204" pitchFamily="34" charset="0"/>
              <a:ea typeface="Noto Sans" panose="020B0502040504020204" pitchFamily="34" charset="0"/>
              <a:cs typeface="Noto Sans" panose="020B0502040504020204" pitchFamily="34" charset="0"/>
            </a:endParaRPr>
          </a:p>
          <a:p>
            <a:pPr marL="228600"/>
            <a:br>
              <a:rPr lang="en-US" sz="1800" dirty="0">
                <a:latin typeface="Noto Sans" panose="020B0502040504020204" pitchFamily="34" charset="0"/>
                <a:ea typeface="Noto Sans" panose="020B0502040504020204" pitchFamily="34" charset="0"/>
                <a:cs typeface="Noto Sans" panose="020B0502040504020204" pitchFamily="34" charset="0"/>
              </a:rPr>
            </a:br>
            <a:endParaRPr lang="en-US" sz="1800" dirty="0">
              <a:latin typeface="Noto Sans" panose="020B0502040504020204" pitchFamily="34" charset="0"/>
              <a:ea typeface="Noto Sans" panose="020B0502040504020204" pitchFamily="34" charset="0"/>
              <a:cs typeface="Noto Sans" panose="020B0502040504020204" pitchFamily="34" charset="0"/>
            </a:endParaRPr>
          </a:p>
          <a:p>
            <a:pPr marL="228600"/>
            <a:r>
              <a:rPr lang="en-US" sz="1800" b="1" dirty="0">
                <a:latin typeface="Noto Sans" panose="020B0502040504020204" pitchFamily="34" charset="0"/>
                <a:ea typeface="Noto Sans" panose="020B0502040504020204" pitchFamily="34" charset="0"/>
                <a:cs typeface="Noto Sans" panose="020B0502040504020204" pitchFamily="34" charset="0"/>
              </a:rPr>
              <a:t>Social Consequences. </a:t>
            </a:r>
            <a:r>
              <a:rPr lang="en-US" sz="1800" dirty="0">
                <a:latin typeface="Noto Sans" panose="020B0502040504020204" pitchFamily="34" charset="0"/>
                <a:ea typeface="Noto Sans" panose="020B0502040504020204" pitchFamily="34" charset="0"/>
                <a:cs typeface="Noto Sans" panose="020B0502040504020204" pitchFamily="34" charset="0"/>
              </a:rPr>
              <a:t>Hearing difficulties can lead to withdrawal from social interactions, increasing the risk of loneliness and depression.</a:t>
            </a: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br>
              <a:rPr lang="en-US" sz="1800" dirty="0">
                <a:latin typeface="Noto Sans" panose="020B0502040504020204" pitchFamily="34" charset="0"/>
                <a:ea typeface="Noto Sans" panose="020B0502040504020204" pitchFamily="34" charset="0"/>
                <a:cs typeface="Noto Sans" panose="020B0502040504020204" pitchFamily="34" charset="0"/>
              </a:rPr>
            </a:br>
            <a:endParaRPr lang="en-US" sz="1800" dirty="0">
              <a:latin typeface="Noto Sans" panose="020B0502040504020204" pitchFamily="34" charset="0"/>
              <a:ea typeface="Noto Sans" panose="020B0502040504020204" pitchFamily="34" charset="0"/>
              <a:cs typeface="Noto Sans" panose="020B0502040504020204" pitchFamily="34" charset="0"/>
            </a:endParaRPr>
          </a:p>
          <a:p>
            <a:pPr marL="228600"/>
            <a:r>
              <a:rPr lang="en-US" sz="1800" b="1" dirty="0">
                <a:latin typeface="Noto Sans" panose="020B0502040504020204" pitchFamily="34" charset="0"/>
                <a:ea typeface="Noto Sans" panose="020B0502040504020204" pitchFamily="34" charset="0"/>
                <a:cs typeface="Noto Sans" panose="020B0502040504020204" pitchFamily="34" charset="0"/>
              </a:rPr>
              <a:t>Cognitive Consequences and Risk of Falls. </a:t>
            </a:r>
            <a:r>
              <a:rPr lang="en-US" sz="1800" dirty="0">
                <a:latin typeface="Noto Sans" panose="020B0502040504020204" pitchFamily="34" charset="0"/>
                <a:ea typeface="Noto Sans" panose="020B0502040504020204" pitchFamily="34" charset="0"/>
                <a:cs typeface="Noto Sans" panose="020B0502040504020204" pitchFamily="34" charset="0"/>
              </a:rPr>
              <a:t>Untreated hearing loss has been linked to an increased risk of cognitive decline and dementia.  Hearing loss is also associated with reduced environmental awareness and balance issues, which can lead to a higher risk of falls.</a:t>
            </a:r>
          </a:p>
        </p:txBody>
      </p:sp>
      <p:grpSp>
        <p:nvGrpSpPr>
          <p:cNvPr id="17" name="Group 16">
            <a:extLst>
              <a:ext uri="{FF2B5EF4-FFF2-40B4-BE49-F238E27FC236}">
                <a16:creationId xmlns:a16="http://schemas.microsoft.com/office/drawing/2014/main" id="{6781EB50-F807-0A8D-7F90-561F791BD172}"/>
              </a:ext>
            </a:extLst>
          </p:cNvPr>
          <p:cNvGrpSpPr/>
          <p:nvPr/>
        </p:nvGrpSpPr>
        <p:grpSpPr>
          <a:xfrm>
            <a:off x="899990" y="2365505"/>
            <a:ext cx="546485" cy="584775"/>
            <a:chOff x="10668002" y="492974"/>
            <a:chExt cx="546485" cy="584775"/>
          </a:xfrm>
        </p:grpSpPr>
        <p:sp>
          <p:nvSpPr>
            <p:cNvPr id="9" name="Oval 8">
              <a:extLst>
                <a:ext uri="{FF2B5EF4-FFF2-40B4-BE49-F238E27FC236}">
                  <a16:creationId xmlns:a16="http://schemas.microsoft.com/office/drawing/2014/main" id="{4545F7DB-B7E1-3BE1-5ED0-3A0B16C2C501}"/>
                </a:ext>
              </a:extLst>
            </p:cNvPr>
            <p:cNvSpPr/>
            <p:nvPr/>
          </p:nvSpPr>
          <p:spPr>
            <a:xfrm>
              <a:off x="10668002" y="510743"/>
              <a:ext cx="486032" cy="486032"/>
            </a:xfrm>
            <a:prstGeom prst="ellipse">
              <a:avLst/>
            </a:prstGeom>
            <a:solidFill>
              <a:srgbClr val="28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2B2FE9-313D-0C9C-65EF-1940110CB0E5}"/>
                </a:ext>
              </a:extLst>
            </p:cNvPr>
            <p:cNvSpPr txBox="1"/>
            <p:nvPr/>
          </p:nvSpPr>
          <p:spPr>
            <a:xfrm>
              <a:off x="10711979" y="492974"/>
              <a:ext cx="502508" cy="584775"/>
            </a:xfrm>
            <a:prstGeom prst="rect">
              <a:avLst/>
            </a:prstGeom>
            <a:noFill/>
          </p:spPr>
          <p:txBody>
            <a:bodyPr wrap="square" rtlCol="0">
              <a:spAutoFit/>
            </a:bodyPr>
            <a:lstStyle/>
            <a:p>
              <a:r>
                <a:rPr lang="en-US" sz="32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1</a:t>
              </a:r>
            </a:p>
          </p:txBody>
        </p:sp>
      </p:grpSp>
      <p:grpSp>
        <p:nvGrpSpPr>
          <p:cNvPr id="18" name="Group 17">
            <a:extLst>
              <a:ext uri="{FF2B5EF4-FFF2-40B4-BE49-F238E27FC236}">
                <a16:creationId xmlns:a16="http://schemas.microsoft.com/office/drawing/2014/main" id="{0D2B7ECB-D294-E8D0-5AA8-EDA46E4DC296}"/>
              </a:ext>
            </a:extLst>
          </p:cNvPr>
          <p:cNvGrpSpPr/>
          <p:nvPr/>
        </p:nvGrpSpPr>
        <p:grpSpPr>
          <a:xfrm>
            <a:off x="4592601" y="2365505"/>
            <a:ext cx="546485" cy="584775"/>
            <a:chOff x="11309823" y="2273643"/>
            <a:chExt cx="546485" cy="584775"/>
          </a:xfrm>
        </p:grpSpPr>
        <p:sp>
          <p:nvSpPr>
            <p:cNvPr id="13" name="Oval 12">
              <a:extLst>
                <a:ext uri="{FF2B5EF4-FFF2-40B4-BE49-F238E27FC236}">
                  <a16:creationId xmlns:a16="http://schemas.microsoft.com/office/drawing/2014/main" id="{2DF2B461-76B6-4F41-AAEE-C7A1A8967DFB}"/>
                </a:ext>
              </a:extLst>
            </p:cNvPr>
            <p:cNvSpPr/>
            <p:nvPr/>
          </p:nvSpPr>
          <p:spPr>
            <a:xfrm>
              <a:off x="11309823" y="2291412"/>
              <a:ext cx="486032" cy="486032"/>
            </a:xfrm>
            <a:prstGeom prst="ellipse">
              <a:avLst/>
            </a:prstGeom>
            <a:solidFill>
              <a:srgbClr val="28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DEAA2F-D6AB-EBDE-0DB5-49A0A4E72510}"/>
                </a:ext>
              </a:extLst>
            </p:cNvPr>
            <p:cNvSpPr txBox="1"/>
            <p:nvPr/>
          </p:nvSpPr>
          <p:spPr>
            <a:xfrm>
              <a:off x="11353800" y="2273643"/>
              <a:ext cx="502508" cy="584775"/>
            </a:xfrm>
            <a:prstGeom prst="rect">
              <a:avLst/>
            </a:prstGeom>
            <a:noFill/>
          </p:spPr>
          <p:txBody>
            <a:bodyPr wrap="square" rtlCol="0">
              <a:spAutoFit/>
            </a:bodyPr>
            <a:lstStyle/>
            <a:p>
              <a:r>
                <a:rPr lang="en-US" sz="32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2</a:t>
              </a:r>
            </a:p>
          </p:txBody>
        </p:sp>
      </p:grpSp>
      <p:grpSp>
        <p:nvGrpSpPr>
          <p:cNvPr id="19" name="Group 18">
            <a:extLst>
              <a:ext uri="{FF2B5EF4-FFF2-40B4-BE49-F238E27FC236}">
                <a16:creationId xmlns:a16="http://schemas.microsoft.com/office/drawing/2014/main" id="{F05CA5B2-2F44-08EA-33C7-72FF18AD3AF7}"/>
              </a:ext>
            </a:extLst>
          </p:cNvPr>
          <p:cNvGrpSpPr/>
          <p:nvPr/>
        </p:nvGrpSpPr>
        <p:grpSpPr>
          <a:xfrm>
            <a:off x="8274184" y="2365505"/>
            <a:ext cx="546485" cy="584775"/>
            <a:chOff x="11561077" y="3014048"/>
            <a:chExt cx="546485" cy="584775"/>
          </a:xfrm>
        </p:grpSpPr>
        <p:sp>
          <p:nvSpPr>
            <p:cNvPr id="15" name="Oval 14">
              <a:extLst>
                <a:ext uri="{FF2B5EF4-FFF2-40B4-BE49-F238E27FC236}">
                  <a16:creationId xmlns:a16="http://schemas.microsoft.com/office/drawing/2014/main" id="{EF60E499-FE16-7446-B5CC-F5AC376E446D}"/>
                </a:ext>
              </a:extLst>
            </p:cNvPr>
            <p:cNvSpPr/>
            <p:nvPr/>
          </p:nvSpPr>
          <p:spPr>
            <a:xfrm>
              <a:off x="11561077" y="3031817"/>
              <a:ext cx="486032" cy="486032"/>
            </a:xfrm>
            <a:prstGeom prst="ellipse">
              <a:avLst/>
            </a:prstGeom>
            <a:solidFill>
              <a:srgbClr val="28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947F4A-2908-3211-F68D-E54B89EFDEBF}"/>
                </a:ext>
              </a:extLst>
            </p:cNvPr>
            <p:cNvSpPr txBox="1"/>
            <p:nvPr/>
          </p:nvSpPr>
          <p:spPr>
            <a:xfrm>
              <a:off x="11605054" y="3014048"/>
              <a:ext cx="502508" cy="584775"/>
            </a:xfrm>
            <a:prstGeom prst="rect">
              <a:avLst/>
            </a:prstGeom>
            <a:noFill/>
          </p:spPr>
          <p:txBody>
            <a:bodyPr wrap="square" rtlCol="0">
              <a:spAutoFit/>
            </a:bodyPr>
            <a:lstStyle/>
            <a:p>
              <a:r>
                <a:rPr lang="en-US" sz="3200" b="1" dirty="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rPr>
                <a:t>3</a:t>
              </a:r>
            </a:p>
          </p:txBody>
        </p:sp>
      </p:grpSp>
    </p:spTree>
    <p:extLst>
      <p:ext uri="{BB962C8B-B14F-4D97-AF65-F5344CB8AC3E}">
        <p14:creationId xmlns:p14="http://schemas.microsoft.com/office/powerpoint/2010/main" val="166076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1A57-F65A-8B64-CAE8-33528A6EBAA0}"/>
              </a:ext>
            </a:extLst>
          </p:cNvPr>
          <p:cNvSpPr>
            <a:spLocks noGrp="1"/>
          </p:cNvSpPr>
          <p:nvPr>
            <p:ph type="title"/>
          </p:nvPr>
        </p:nvSpPr>
        <p:spPr>
          <a:xfrm>
            <a:off x="838200" y="1123006"/>
            <a:ext cx="6180438" cy="1325563"/>
          </a:xfrm>
        </p:spPr>
        <p:txBody>
          <a:bodyPr/>
          <a:lstStyle/>
          <a:p>
            <a:r>
              <a:rPr lang="en-US" dirty="0"/>
              <a:t>The value of early identification and intervention</a:t>
            </a:r>
          </a:p>
        </p:txBody>
      </p:sp>
      <p:sp>
        <p:nvSpPr>
          <p:cNvPr id="3" name="Content Placeholder 2">
            <a:extLst>
              <a:ext uri="{FF2B5EF4-FFF2-40B4-BE49-F238E27FC236}">
                <a16:creationId xmlns:a16="http://schemas.microsoft.com/office/drawing/2014/main" id="{9602A1E5-40BB-3458-48AF-E2BBCEEA4A89}"/>
              </a:ext>
            </a:extLst>
          </p:cNvPr>
          <p:cNvSpPr>
            <a:spLocks noGrp="1"/>
          </p:cNvSpPr>
          <p:nvPr>
            <p:ph idx="1"/>
          </p:nvPr>
        </p:nvSpPr>
        <p:spPr>
          <a:xfrm>
            <a:off x="838200" y="2583506"/>
            <a:ext cx="5900351" cy="4351338"/>
          </a:xfrm>
        </p:spPr>
        <p:txBody>
          <a:bodyPr/>
          <a:lstStyle/>
          <a:p>
            <a:r>
              <a:rPr lang="en-US" dirty="0"/>
              <a:t>People who are encouraged to get a hearing test tend to be more empowered about their care. </a:t>
            </a:r>
          </a:p>
          <a:p>
            <a:r>
              <a:rPr lang="en-US" dirty="0"/>
              <a:t>People who take early action tend to experience better outcomes with hearing aids.</a:t>
            </a:r>
          </a:p>
          <a:p>
            <a:endParaRPr lang="en-US" dirty="0"/>
          </a:p>
        </p:txBody>
      </p:sp>
      <p:pic>
        <p:nvPicPr>
          <p:cNvPr id="4" name="Picture 3" descr="A black background with blue and grey text&#10;&#10;AI-generated content may be incorrect.">
            <a:extLst>
              <a:ext uri="{FF2B5EF4-FFF2-40B4-BE49-F238E27FC236}">
                <a16:creationId xmlns:a16="http://schemas.microsoft.com/office/drawing/2014/main" id="{7C0B8244-568B-327A-8514-8A2168C8D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A doctor examining a patient's ear&#10;&#10;AI-generated content may be incorrect.">
            <a:extLst>
              <a:ext uri="{FF2B5EF4-FFF2-40B4-BE49-F238E27FC236}">
                <a16:creationId xmlns:a16="http://schemas.microsoft.com/office/drawing/2014/main" id="{A767106C-12A1-DD97-F315-1F0FFBF34BF9}"/>
              </a:ext>
            </a:extLst>
          </p:cNvPr>
          <p:cNvPicPr>
            <a:picLocks noChangeAspect="1"/>
          </p:cNvPicPr>
          <p:nvPr/>
        </p:nvPicPr>
        <p:blipFill>
          <a:blip r:embed="rId3">
            <a:extLst>
              <a:ext uri="{28A0092B-C50C-407E-A947-70E740481C1C}">
                <a14:useLocalDpi xmlns:a14="http://schemas.microsoft.com/office/drawing/2010/main" val="0"/>
              </a:ext>
            </a:extLst>
          </a:blip>
          <a:srcRect l="11337" r="11337"/>
          <a:stretch>
            <a:fillRect/>
          </a:stretch>
        </p:blipFill>
        <p:spPr>
          <a:xfrm>
            <a:off x="7152920" y="1223514"/>
            <a:ext cx="4572000" cy="3941611"/>
          </a:xfrm>
          <a:prstGeom prst="rect">
            <a:avLst/>
          </a:prstGeom>
        </p:spPr>
      </p:pic>
    </p:spTree>
    <p:extLst>
      <p:ext uri="{BB962C8B-B14F-4D97-AF65-F5344CB8AC3E}">
        <p14:creationId xmlns:p14="http://schemas.microsoft.com/office/powerpoint/2010/main" val="249080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7785-27E4-53D0-A7DF-B225F8978CFA}"/>
              </a:ext>
            </a:extLst>
          </p:cNvPr>
          <p:cNvSpPr>
            <a:spLocks noGrp="1"/>
          </p:cNvSpPr>
          <p:nvPr>
            <p:ph type="title"/>
          </p:nvPr>
        </p:nvSpPr>
        <p:spPr>
          <a:xfrm>
            <a:off x="838200" y="1145060"/>
            <a:ext cx="10515600" cy="1325563"/>
          </a:xfrm>
        </p:spPr>
        <p:txBody>
          <a:bodyPr/>
          <a:lstStyle/>
          <a:p>
            <a:r>
              <a:rPr lang="en-US" dirty="0"/>
              <a:t>Intervention Strategies</a:t>
            </a:r>
          </a:p>
        </p:txBody>
      </p:sp>
      <p:sp>
        <p:nvSpPr>
          <p:cNvPr id="3" name="Content Placeholder 2">
            <a:extLst>
              <a:ext uri="{FF2B5EF4-FFF2-40B4-BE49-F238E27FC236}">
                <a16:creationId xmlns:a16="http://schemas.microsoft.com/office/drawing/2014/main" id="{4E8037BE-51FC-0539-6576-BE44599BAEE7}"/>
              </a:ext>
            </a:extLst>
          </p:cNvPr>
          <p:cNvSpPr>
            <a:spLocks noGrp="1"/>
          </p:cNvSpPr>
          <p:nvPr>
            <p:ph idx="1"/>
          </p:nvPr>
        </p:nvSpPr>
        <p:spPr>
          <a:xfrm>
            <a:off x="838200" y="2605560"/>
            <a:ext cx="10515600" cy="4351338"/>
          </a:xfrm>
        </p:spPr>
        <p:txBody>
          <a:bodyPr/>
          <a:lstStyle/>
          <a:p>
            <a:r>
              <a:rPr lang="en-US" dirty="0"/>
              <a:t>Hearing protection devices </a:t>
            </a:r>
          </a:p>
          <a:p>
            <a:r>
              <a:rPr lang="en-US" dirty="0"/>
              <a:t>OTC hearing aids (DIY care)</a:t>
            </a:r>
          </a:p>
          <a:p>
            <a:r>
              <a:rPr lang="en-US" dirty="0"/>
              <a:t>Prescription hearing aids</a:t>
            </a:r>
          </a:p>
          <a:p>
            <a:r>
              <a:rPr lang="en-US" dirty="0"/>
              <a:t>Cochlear rehab</a:t>
            </a:r>
          </a:p>
          <a:p>
            <a:r>
              <a:rPr lang="en-US" dirty="0"/>
              <a:t>Professional services/rehab</a:t>
            </a:r>
          </a:p>
        </p:txBody>
      </p:sp>
      <p:pic>
        <p:nvPicPr>
          <p:cNvPr id="4" name="Picture 3" descr="A black background with blue and grey text&#10;&#10;AI-generated content may be incorrect.">
            <a:extLst>
              <a:ext uri="{FF2B5EF4-FFF2-40B4-BE49-F238E27FC236}">
                <a16:creationId xmlns:a16="http://schemas.microsoft.com/office/drawing/2014/main" id="{60D03BA2-5938-07AF-7841-18636E326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A person wearing headphones&#10;&#10;AI-generated content may be incorrect.">
            <a:extLst>
              <a:ext uri="{FF2B5EF4-FFF2-40B4-BE49-F238E27FC236}">
                <a16:creationId xmlns:a16="http://schemas.microsoft.com/office/drawing/2014/main" id="{6B96D48B-2655-46B6-DA3D-E5FBAD8E4DB8}"/>
              </a:ext>
            </a:extLst>
          </p:cNvPr>
          <p:cNvPicPr>
            <a:picLocks noChangeAspect="1"/>
          </p:cNvPicPr>
          <p:nvPr/>
        </p:nvPicPr>
        <p:blipFill>
          <a:blip r:embed="rId3">
            <a:extLst>
              <a:ext uri="{28A0092B-C50C-407E-A947-70E740481C1C}">
                <a14:useLocalDpi xmlns:a14="http://schemas.microsoft.com/office/drawing/2010/main" val="0"/>
              </a:ext>
            </a:extLst>
          </a:blip>
          <a:srcRect r="9392"/>
          <a:stretch>
            <a:fillRect/>
          </a:stretch>
        </p:blipFill>
        <p:spPr>
          <a:xfrm>
            <a:off x="5958840" y="1145060"/>
            <a:ext cx="5394960" cy="3970638"/>
          </a:xfrm>
          <a:prstGeom prst="rect">
            <a:avLst/>
          </a:prstGeom>
        </p:spPr>
      </p:pic>
    </p:spTree>
    <p:extLst>
      <p:ext uri="{BB962C8B-B14F-4D97-AF65-F5344CB8AC3E}">
        <p14:creationId xmlns:p14="http://schemas.microsoft.com/office/powerpoint/2010/main" val="67297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8E4B-A554-CA96-F3A4-8102515464C4}"/>
              </a:ext>
            </a:extLst>
          </p:cNvPr>
          <p:cNvSpPr>
            <a:spLocks noGrp="1"/>
          </p:cNvSpPr>
          <p:nvPr>
            <p:ph type="title"/>
          </p:nvPr>
        </p:nvSpPr>
        <p:spPr/>
        <p:txBody>
          <a:bodyPr/>
          <a:lstStyle/>
          <a:p>
            <a:r>
              <a:rPr lang="en-US" dirty="0"/>
              <a:t>The role of the Lifestyle Medicine Physician</a:t>
            </a:r>
          </a:p>
        </p:txBody>
      </p:sp>
      <p:sp>
        <p:nvSpPr>
          <p:cNvPr id="3" name="Content Placeholder 2">
            <a:extLst>
              <a:ext uri="{FF2B5EF4-FFF2-40B4-BE49-F238E27FC236}">
                <a16:creationId xmlns:a16="http://schemas.microsoft.com/office/drawing/2014/main" id="{8826F498-3532-DE8E-02F1-D2375103127D}"/>
              </a:ext>
            </a:extLst>
          </p:cNvPr>
          <p:cNvSpPr>
            <a:spLocks noGrp="1"/>
          </p:cNvSpPr>
          <p:nvPr>
            <p:ph idx="1"/>
          </p:nvPr>
        </p:nvSpPr>
        <p:spPr>
          <a:xfrm>
            <a:off x="838201" y="1825625"/>
            <a:ext cx="4763530" cy="4351338"/>
          </a:xfrm>
        </p:spPr>
        <p:txBody>
          <a:bodyPr/>
          <a:lstStyle/>
          <a:p>
            <a:r>
              <a:rPr lang="en-US" dirty="0"/>
              <a:t>Empower/encourage individuals to get a periodic hearing test</a:t>
            </a:r>
          </a:p>
          <a:p>
            <a:r>
              <a:rPr lang="en-US" dirty="0"/>
              <a:t>Follow the AAO-HNS screening recommendations</a:t>
            </a:r>
          </a:p>
          <a:p>
            <a:r>
              <a:rPr lang="en-US" dirty="0"/>
              <a:t>Educate with the ADA toolkit</a:t>
            </a:r>
          </a:p>
        </p:txBody>
      </p:sp>
      <p:pic>
        <p:nvPicPr>
          <p:cNvPr id="4" name="Picture 3" descr="A black background with blue and grey text&#10;&#10;AI-generated content may be incorrect.">
            <a:extLst>
              <a:ext uri="{FF2B5EF4-FFF2-40B4-BE49-F238E27FC236}">
                <a16:creationId xmlns:a16="http://schemas.microsoft.com/office/drawing/2014/main" id="{EDC27A70-B626-1379-6A26-FD68BEAC8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Doctor speaking with elderly patient">
            <a:extLst>
              <a:ext uri="{FF2B5EF4-FFF2-40B4-BE49-F238E27FC236}">
                <a16:creationId xmlns:a16="http://schemas.microsoft.com/office/drawing/2014/main" id="{751F4EB9-2670-F1AC-E033-0A6E0C297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757" y="1690688"/>
            <a:ext cx="5474043" cy="3649362"/>
          </a:xfrm>
          <a:prstGeom prst="rect">
            <a:avLst/>
          </a:prstGeom>
        </p:spPr>
      </p:pic>
    </p:spTree>
    <p:extLst>
      <p:ext uri="{BB962C8B-B14F-4D97-AF65-F5344CB8AC3E}">
        <p14:creationId xmlns:p14="http://schemas.microsoft.com/office/powerpoint/2010/main" val="101573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240E-BBBA-B910-AE28-39BFF502B473}"/>
              </a:ext>
            </a:extLst>
          </p:cNvPr>
          <p:cNvSpPr>
            <a:spLocks noGrp="1"/>
          </p:cNvSpPr>
          <p:nvPr>
            <p:ph type="title"/>
          </p:nvPr>
        </p:nvSpPr>
        <p:spPr/>
        <p:txBody>
          <a:bodyPr/>
          <a:lstStyle/>
          <a:p>
            <a:r>
              <a:rPr lang="en-US" dirty="0"/>
              <a:t>The role of the Audiologist</a:t>
            </a:r>
          </a:p>
        </p:txBody>
      </p:sp>
      <p:sp>
        <p:nvSpPr>
          <p:cNvPr id="3" name="Content Placeholder 2">
            <a:extLst>
              <a:ext uri="{FF2B5EF4-FFF2-40B4-BE49-F238E27FC236}">
                <a16:creationId xmlns:a16="http://schemas.microsoft.com/office/drawing/2014/main" id="{7DF80984-CFCD-8C74-0467-5134B99B2ED3}"/>
              </a:ext>
            </a:extLst>
          </p:cNvPr>
          <p:cNvSpPr>
            <a:spLocks noGrp="1"/>
          </p:cNvSpPr>
          <p:nvPr>
            <p:ph idx="1"/>
          </p:nvPr>
        </p:nvSpPr>
        <p:spPr>
          <a:xfrm>
            <a:off x="838200" y="1825625"/>
            <a:ext cx="6617043" cy="4351338"/>
          </a:xfrm>
        </p:spPr>
        <p:txBody>
          <a:bodyPr/>
          <a:lstStyle/>
          <a:p>
            <a:r>
              <a:rPr lang="en-US" dirty="0"/>
              <a:t>Complete comprehensive hearing assessment on those failing the hearing screening</a:t>
            </a:r>
          </a:p>
          <a:p>
            <a:r>
              <a:rPr lang="en-US" dirty="0"/>
              <a:t>Report results to LMP </a:t>
            </a:r>
          </a:p>
          <a:p>
            <a:r>
              <a:rPr lang="en-US" dirty="0"/>
              <a:t>Provide follow-up care as needed</a:t>
            </a:r>
          </a:p>
          <a:p>
            <a:r>
              <a:rPr lang="en-US" dirty="0"/>
              <a:t>Re-fresh patient toolkit as needed</a:t>
            </a:r>
          </a:p>
          <a:p>
            <a:r>
              <a:rPr lang="en-US" dirty="0"/>
              <a:t>Keep LMP’s staff updated on hearing care trends </a:t>
            </a:r>
          </a:p>
        </p:txBody>
      </p:sp>
      <p:pic>
        <p:nvPicPr>
          <p:cNvPr id="4" name="Picture 3" descr="A black background with blue and grey text&#10;&#10;AI-generated content may be incorrect.">
            <a:extLst>
              <a:ext uri="{FF2B5EF4-FFF2-40B4-BE49-F238E27FC236}">
                <a16:creationId xmlns:a16="http://schemas.microsoft.com/office/drawing/2014/main" id="{884A70C0-6CE6-0827-EEA9-1EA993087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6" y="5577015"/>
            <a:ext cx="2163268" cy="1671616"/>
          </a:xfrm>
          <a:prstGeom prst="rect">
            <a:avLst/>
          </a:prstGeom>
        </p:spPr>
      </p:pic>
      <p:pic>
        <p:nvPicPr>
          <p:cNvPr id="6" name="Picture 5" descr="A person holding a tablet&#10;&#10;AI-generated content may be incorrect.">
            <a:extLst>
              <a:ext uri="{FF2B5EF4-FFF2-40B4-BE49-F238E27FC236}">
                <a16:creationId xmlns:a16="http://schemas.microsoft.com/office/drawing/2014/main" id="{5DE0909A-C78E-D3A4-63A4-840590A19A0B}"/>
              </a:ext>
            </a:extLst>
          </p:cNvPr>
          <p:cNvPicPr>
            <a:picLocks noChangeAspect="1"/>
          </p:cNvPicPr>
          <p:nvPr/>
        </p:nvPicPr>
        <p:blipFill>
          <a:blip r:embed="rId3">
            <a:extLst>
              <a:ext uri="{28A0092B-C50C-407E-A947-70E740481C1C}">
                <a14:useLocalDpi xmlns:a14="http://schemas.microsoft.com/office/drawing/2010/main" val="0"/>
              </a:ext>
            </a:extLst>
          </a:blip>
          <a:srcRect l="26470" r="26470" b="-94"/>
          <a:stretch>
            <a:fillRect/>
          </a:stretch>
        </p:blipFill>
        <p:spPr>
          <a:xfrm>
            <a:off x="7696200" y="1321308"/>
            <a:ext cx="3657600" cy="4215384"/>
          </a:xfrm>
          <a:prstGeom prst="rect">
            <a:avLst/>
          </a:prstGeom>
        </p:spPr>
      </p:pic>
    </p:spTree>
    <p:extLst>
      <p:ext uri="{BB962C8B-B14F-4D97-AF65-F5344CB8AC3E}">
        <p14:creationId xmlns:p14="http://schemas.microsoft.com/office/powerpoint/2010/main" val="193898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TotalTime>
  <Words>577</Words>
  <Application>Microsoft Office PowerPoint</Application>
  <PresentationFormat>Widescreen</PresentationFormat>
  <Paragraphs>55</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Noto Sans</vt:lpstr>
      <vt:lpstr>Noto Sans Light</vt:lpstr>
      <vt:lpstr>Noto Sans SemBd</vt:lpstr>
      <vt:lpstr>Wingdings</vt:lpstr>
      <vt:lpstr>Office Theme</vt:lpstr>
      <vt:lpstr>Why a Lifestyle Medicine Physician (LMP) – Audiologist Partnership?</vt:lpstr>
      <vt:lpstr>What is age-related hearing loss?</vt:lpstr>
      <vt:lpstr>How common is it?</vt:lpstr>
      <vt:lpstr>Why is it referred to as a “hidden handicap”</vt:lpstr>
      <vt:lpstr>The Triple Threat of Untreated Hearing Loss</vt:lpstr>
      <vt:lpstr>The value of early identification and intervention</vt:lpstr>
      <vt:lpstr>Intervention Strategies</vt:lpstr>
      <vt:lpstr>The role of the Lifestyle Medicine Physician</vt:lpstr>
      <vt:lpstr>The role of the Audiologist</vt:lpstr>
      <vt:lpstr>Sample Workflow</vt:lpstr>
      <vt:lpstr>Getting started</vt:lpstr>
      <vt:lpstr>Helpful Resources for Your Practice</vt:lpstr>
      <vt:lpstr>References</vt:lpstr>
    </vt:vector>
  </TitlesOfParts>
  <Company>WSA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Taylor</dc:creator>
  <cp:lastModifiedBy>Ashley Walton</cp:lastModifiedBy>
  <cp:revision>22</cp:revision>
  <dcterms:created xsi:type="dcterms:W3CDTF">2025-08-02T20:55:16Z</dcterms:created>
  <dcterms:modified xsi:type="dcterms:W3CDTF">2025-09-26T19:13:40Z</dcterms:modified>
</cp:coreProperties>
</file>